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53692-5D59-4DD8-9FDC-AC982A41259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53692-5D59-4DD8-9FDC-AC982A41259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8E5C7-9B47-4BDF-9A36-16A735FD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362199"/>
          </a:xfrm>
        </p:spPr>
        <p:txBody>
          <a:bodyPr>
            <a:normAutofit/>
          </a:bodyPr>
          <a:lstStyle/>
          <a:p>
            <a:pPr rtl="1"/>
            <a:r>
              <a:rPr lang="fa-IR" b="1" dirty="0" smtClean="0">
                <a:latin typeface="Adobe Arabic" pitchFamily="18" charset="-78"/>
                <a:cs typeface="Far.Homa" pitchFamily="2" charset="-78"/>
              </a:rPr>
              <a:t>عربی پایه نهم</a:t>
            </a:r>
            <a:br>
              <a:rPr lang="fa-IR" b="1" dirty="0" smtClean="0">
                <a:latin typeface="Adobe Arabic" pitchFamily="18" charset="-78"/>
                <a:cs typeface="Far.Homa" pitchFamily="2" charset="-78"/>
              </a:rPr>
            </a:br>
            <a:r>
              <a:rPr lang="fa-IR" b="1" dirty="0" smtClean="0">
                <a:latin typeface="Adobe Arabic" pitchFamily="18" charset="-78"/>
                <a:cs typeface="Far.Homa" pitchFamily="2" charset="-78"/>
              </a:rPr>
              <a:t/>
            </a:r>
            <a:br>
              <a:rPr lang="fa-IR" b="1" dirty="0" smtClean="0">
                <a:latin typeface="Adobe Arabic" pitchFamily="18" charset="-78"/>
                <a:cs typeface="Far.Homa" pitchFamily="2" charset="-78"/>
              </a:rPr>
            </a:br>
            <a:r>
              <a:rPr lang="fa-IR" sz="3600" b="1" dirty="0" smtClean="0">
                <a:latin typeface="Adobe Arabic" pitchFamily="18" charset="-78"/>
                <a:cs typeface="Far.Homa" pitchFamily="2" charset="-78"/>
              </a:rPr>
              <a:t>قواعد ساعت</a:t>
            </a:r>
            <a:endParaRPr lang="en-US" sz="3600" b="1" dirty="0">
              <a:latin typeface="Adobe Arabic" pitchFamily="18" charset="-78"/>
              <a:cs typeface="Far.Homa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19199"/>
          </a:xfrm>
        </p:spPr>
        <p:txBody>
          <a:bodyPr/>
          <a:lstStyle/>
          <a:p>
            <a:pPr rtl="1"/>
            <a:r>
              <a:rPr lang="fa-IR" b="1" dirty="0" smtClean="0">
                <a:latin typeface="Adobe Arabic" pitchFamily="18" charset="-78"/>
                <a:cs typeface="Far.Homa" pitchFamily="2" charset="-78"/>
              </a:rPr>
              <a:t>ساعت</a:t>
            </a:r>
            <a:endParaRPr lang="en-US" b="1" dirty="0">
              <a:latin typeface="Adobe Arabic" pitchFamily="18" charset="-78"/>
              <a:cs typeface="Far.Hom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610600" cy="4419600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002060"/>
                </a:solidFill>
                <a:latin typeface="Adobe Arabic" pitchFamily="18" charset="-78"/>
                <a:cs typeface="Far.Badr" pitchFamily="2" charset="-78"/>
              </a:rPr>
              <a:t>در ساعت از اعداد ترتیبی مؤنث استفاده می کنیم.</a:t>
            </a:r>
          </a:p>
          <a:p>
            <a:pPr algn="r" rtl="1"/>
            <a:endParaRPr lang="fa-IR" sz="1800" b="1" dirty="0" smtClean="0">
              <a:solidFill>
                <a:srgbClr val="002060"/>
              </a:solidFill>
              <a:latin typeface="Adobe Arabic" pitchFamily="18" charset="-78"/>
              <a:cs typeface="Far.Badr" pitchFamily="2" charset="-78"/>
            </a:endParaRPr>
          </a:p>
          <a:p>
            <a:pPr algn="r" rtl="1"/>
            <a:r>
              <a:rPr lang="fa-IR" sz="3600" b="1" dirty="0" smtClean="0">
                <a:solidFill>
                  <a:srgbClr val="002060"/>
                </a:solidFill>
                <a:latin typeface="Adobe Arabic" pitchFamily="18" charset="-78"/>
                <a:cs typeface="Far.Badr" pitchFamily="2" charset="-78"/>
              </a:rPr>
              <a:t>اعداد ترتیبی مؤنث به شرح زیر است:</a:t>
            </a:r>
          </a:p>
          <a:p>
            <a:pPr algn="r" rtl="1"/>
            <a:endParaRPr lang="fa-IR" sz="1600" b="1" dirty="0" smtClean="0">
              <a:solidFill>
                <a:srgbClr val="002060"/>
              </a:solidFill>
              <a:latin typeface="Adobe Arabic" pitchFamily="18" charset="-78"/>
              <a:cs typeface="Far.Badr" pitchFamily="2" charset="-78"/>
            </a:endParaRPr>
          </a:p>
          <a:p>
            <a:pPr algn="r" rtl="1"/>
            <a:r>
              <a:rPr lang="fa-IR" sz="3600" b="1" dirty="0" smtClean="0">
                <a:solidFill>
                  <a:srgbClr val="0070C0"/>
                </a:solidFill>
                <a:latin typeface="Adobe Arabic" pitchFamily="18" charset="-78"/>
                <a:cs typeface="Far.Badr" pitchFamily="2" charset="-78"/>
              </a:rPr>
              <a:t>اَلاُولی</a:t>
            </a:r>
            <a:r>
              <a:rPr lang="fa-IR" sz="3600" b="1" dirty="0" smtClean="0">
                <a:solidFill>
                  <a:srgbClr val="002060"/>
                </a:solidFill>
                <a:latin typeface="Adobe Arabic" pitchFamily="18" charset="-78"/>
                <a:cs typeface="Far.Badr" pitchFamily="2" charset="-78"/>
              </a:rPr>
              <a:t>: که در ساعت از </a:t>
            </a:r>
            <a:r>
              <a:rPr lang="fa-IR" sz="3600" b="1" dirty="0" smtClean="0">
                <a:solidFill>
                  <a:srgbClr val="0070C0"/>
                </a:solidFill>
                <a:latin typeface="Adobe Arabic" pitchFamily="18" charset="-78"/>
                <a:cs typeface="Far.Badr" pitchFamily="2" charset="-78"/>
              </a:rPr>
              <a:t>اَلواحِدَة</a:t>
            </a:r>
            <a:r>
              <a:rPr lang="fa-IR" sz="3600" b="1" dirty="0" smtClean="0">
                <a:solidFill>
                  <a:srgbClr val="002060"/>
                </a:solidFill>
                <a:latin typeface="Adobe Arabic" pitchFamily="18" charset="-78"/>
                <a:cs typeface="Far.Badr" pitchFamily="2" charset="-78"/>
              </a:rPr>
              <a:t> استفاده می کنیم.</a:t>
            </a:r>
            <a:endParaRPr lang="fa-IR" sz="3600" b="1" dirty="0">
              <a:solidFill>
                <a:srgbClr val="002060"/>
              </a:solidFill>
              <a:latin typeface="Adobe Arabic" pitchFamily="18" charset="-78"/>
              <a:cs typeface="Far.Badr" pitchFamily="2" charset="-78"/>
            </a:endParaRPr>
          </a:p>
          <a:p>
            <a:pPr algn="r" rtl="1"/>
            <a:r>
              <a:rPr lang="fa-IR" sz="3600" b="1" dirty="0" smtClean="0">
                <a:solidFill>
                  <a:srgbClr val="0070C0"/>
                </a:solidFill>
                <a:latin typeface="Adobe Arabic" pitchFamily="18" charset="-78"/>
                <a:cs typeface="Far.Badr" pitchFamily="2" charset="-78"/>
              </a:rPr>
              <a:t>اَلثّانیَة، اَلثّالِثَة، اَلرّابِعَة، اَلخامِسَة، اَلسّادِسَة،اَلسّابِعَة، اَلثّامِنَة،</a:t>
            </a:r>
          </a:p>
          <a:p>
            <a:pPr algn="r" rtl="1"/>
            <a:r>
              <a:rPr lang="fa-IR" sz="3600" b="1" dirty="0" smtClean="0">
                <a:solidFill>
                  <a:srgbClr val="0070C0"/>
                </a:solidFill>
                <a:latin typeface="Adobe Arabic" pitchFamily="18" charset="-78"/>
                <a:cs typeface="Far.Badr" pitchFamily="2" charset="-78"/>
              </a:rPr>
              <a:t>اَلتّاسِعَة، اَلعاشِرَة، اَلحادِیَةَ عَشرَةَ، اَلثّانیَةَ عَشرَةَ </a:t>
            </a:r>
            <a:endParaRPr lang="en-US" sz="3600" b="1" dirty="0" smtClean="0">
              <a:solidFill>
                <a:srgbClr val="0070C0"/>
              </a:solidFill>
              <a:latin typeface="Adobe Arabic" pitchFamily="18" charset="-78"/>
              <a:cs typeface="Far.Badr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19199"/>
          </a:xfrm>
        </p:spPr>
        <p:txBody>
          <a:bodyPr/>
          <a:lstStyle/>
          <a:p>
            <a:pPr rtl="1"/>
            <a:r>
              <a:rPr lang="fa-IR" b="1" dirty="0" smtClean="0">
                <a:latin typeface="Adobe Arabic" pitchFamily="18" charset="-78"/>
                <a:cs typeface="Far.Homa" pitchFamily="2" charset="-78"/>
              </a:rPr>
              <a:t>ساعت</a:t>
            </a:r>
            <a:endParaRPr lang="en-US" b="1" dirty="0">
              <a:latin typeface="Adobe Arabic" pitchFamily="18" charset="-78"/>
              <a:cs typeface="Far.Hom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610600" cy="4419600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002060"/>
                </a:solidFill>
                <a:latin typeface="Adobe Arabic" pitchFamily="18" charset="-78"/>
                <a:cs typeface="Far.Badr" pitchFamily="2" charset="-78"/>
              </a:rPr>
              <a:t>در این درس با چهار حالت ساعت آشنا می شویم:</a:t>
            </a:r>
          </a:p>
          <a:p>
            <a:pPr algn="r" rtl="1"/>
            <a:endParaRPr lang="fa-IR" sz="1800" b="1" dirty="0" smtClean="0">
              <a:solidFill>
                <a:srgbClr val="002060"/>
              </a:solidFill>
              <a:latin typeface="Adobe Arabic" pitchFamily="18" charset="-78"/>
              <a:cs typeface="Far.Badr" pitchFamily="2" charset="-78"/>
            </a:endParaRPr>
          </a:p>
          <a:p>
            <a:pPr algn="r" rtl="1"/>
            <a:r>
              <a:rPr lang="fa-IR" sz="3600" b="1" dirty="0" smtClean="0">
                <a:solidFill>
                  <a:srgbClr val="00B050"/>
                </a:solidFill>
                <a:latin typeface="Adobe Arabic" pitchFamily="18" charset="-78"/>
                <a:cs typeface="Far.Badr" pitchFamily="2" charset="-78"/>
              </a:rPr>
              <a:t>تمام</a:t>
            </a:r>
            <a:r>
              <a:rPr lang="fa-IR" sz="3600" b="1" dirty="0" smtClean="0">
                <a:solidFill>
                  <a:srgbClr val="002060"/>
                </a:solidFill>
                <a:latin typeface="Adobe Arabic" pitchFamily="18" charset="-78"/>
                <a:cs typeface="Far.Badr" pitchFamily="2" charset="-78"/>
              </a:rPr>
              <a:t>، </a:t>
            </a:r>
            <a:r>
              <a:rPr lang="fa-IR" sz="3600" b="1" dirty="0" smtClean="0">
                <a:solidFill>
                  <a:srgbClr val="FF0000"/>
                </a:solidFill>
                <a:latin typeface="Adobe Arabic" pitchFamily="18" charset="-78"/>
                <a:cs typeface="Far.Badr" pitchFamily="2" charset="-78"/>
              </a:rPr>
              <a:t>ربع</a:t>
            </a:r>
            <a:r>
              <a:rPr lang="fa-IR" sz="3600" b="1" dirty="0" smtClean="0">
                <a:solidFill>
                  <a:srgbClr val="002060"/>
                </a:solidFill>
                <a:latin typeface="Adobe Arabic" pitchFamily="18" charset="-78"/>
                <a:cs typeface="Far.Badr" pitchFamily="2" charset="-78"/>
              </a:rPr>
              <a:t>، </a:t>
            </a:r>
            <a:r>
              <a:rPr lang="fa-IR" sz="3600" b="1" dirty="0" smtClean="0">
                <a:solidFill>
                  <a:srgbClr val="7030A0"/>
                </a:solidFill>
                <a:latin typeface="Adobe Arabic" pitchFamily="18" charset="-78"/>
                <a:cs typeface="Far.Badr" pitchFamily="2" charset="-78"/>
              </a:rPr>
              <a:t>نیم</a:t>
            </a:r>
            <a:r>
              <a:rPr lang="fa-IR" sz="3600" b="1" dirty="0" smtClean="0">
                <a:solidFill>
                  <a:srgbClr val="002060"/>
                </a:solidFill>
                <a:latin typeface="Adobe Arabic" pitchFamily="18" charset="-78"/>
                <a:cs typeface="Far.Badr" pitchFamily="2" charset="-78"/>
              </a:rPr>
              <a:t>، </a:t>
            </a:r>
            <a:r>
              <a:rPr lang="fa-IR" sz="3600" b="1" dirty="0" smtClean="0">
                <a:solidFill>
                  <a:srgbClr val="C00000"/>
                </a:solidFill>
                <a:latin typeface="Adobe Arabic" pitchFamily="18" charset="-78"/>
                <a:cs typeface="Far.Badr" pitchFamily="2" charset="-78"/>
              </a:rPr>
              <a:t>یک ربع مانده</a:t>
            </a:r>
          </a:p>
          <a:p>
            <a:pPr algn="r" rtl="1"/>
            <a:endParaRPr lang="fa-IR" sz="1600" b="1" dirty="0" smtClean="0">
              <a:solidFill>
                <a:srgbClr val="002060"/>
              </a:solidFill>
              <a:latin typeface="Adobe Arabic" pitchFamily="18" charset="-78"/>
              <a:cs typeface="Far.Badr" pitchFamily="2" charset="-78"/>
            </a:endParaRP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Adobe Arabic" pitchFamily="18" charset="-78"/>
                <a:cs typeface="Far.Badr" pitchFamily="2" charset="-78"/>
              </a:rPr>
              <a:t>مثال: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Adobe Arabic" pitchFamily="18" charset="-78"/>
                <a:cs typeface="Far.Badr" pitchFamily="2" charset="-78"/>
              </a:rPr>
              <a:t>کَمِ السّاعَةِ الان؟ 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Adobe Arabic" pitchFamily="18" charset="-78"/>
                <a:cs typeface="Far.Badr" pitchFamily="2" charset="-78"/>
              </a:rPr>
              <a:t>اَلثّانیَةَ عَشرَةَ      </a:t>
            </a:r>
            <a:endParaRPr lang="en-US" sz="3600" b="1" dirty="0" smtClean="0">
              <a:solidFill>
                <a:schemeClr val="tx1"/>
              </a:solidFill>
              <a:latin typeface="Adobe Arabic" pitchFamily="18" charset="-78"/>
              <a:cs typeface="Far.Badr" pitchFamily="2" charset="-78"/>
            </a:endParaRPr>
          </a:p>
        </p:txBody>
      </p:sp>
      <p:pic>
        <p:nvPicPr>
          <p:cNvPr id="6" name="Picture 5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429000"/>
            <a:ext cx="2895600" cy="2865482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19199"/>
          </a:xfrm>
        </p:spPr>
        <p:txBody>
          <a:bodyPr/>
          <a:lstStyle/>
          <a:p>
            <a:pPr rtl="1"/>
            <a:r>
              <a:rPr lang="fa-IR" b="1" dirty="0" smtClean="0">
                <a:latin typeface="Adobe Arabic" pitchFamily="18" charset="-78"/>
                <a:cs typeface="Far.Homa" pitchFamily="2" charset="-78"/>
              </a:rPr>
              <a:t>ساعت</a:t>
            </a:r>
            <a:endParaRPr lang="en-US" b="1" dirty="0">
              <a:latin typeface="Adobe Arabic" pitchFamily="18" charset="-78"/>
              <a:cs typeface="Far.Hom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610600" cy="4419600"/>
          </a:xfrm>
        </p:spPr>
        <p:txBody>
          <a:bodyPr>
            <a:normAutofit/>
          </a:bodyPr>
          <a:lstStyle/>
          <a:p>
            <a:pPr algn="r" rtl="1"/>
            <a:endParaRPr lang="fa-IR" sz="1600" b="1" dirty="0" smtClean="0">
              <a:solidFill>
                <a:srgbClr val="002060"/>
              </a:solidFill>
              <a:latin typeface="Adobe Arabic" pitchFamily="18" charset="-78"/>
              <a:cs typeface="Far.Badr" pitchFamily="2" charset="-78"/>
            </a:endParaRP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Adobe Arabic" pitchFamily="18" charset="-78"/>
                <a:cs typeface="Far.Badr" pitchFamily="2" charset="-78"/>
              </a:rPr>
              <a:t> مثال: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Adobe Arabic" pitchFamily="18" charset="-78"/>
                <a:cs typeface="Far.Badr" pitchFamily="2" charset="-78"/>
              </a:rPr>
              <a:t> کَمِ السّاعَةِ الان؟</a:t>
            </a:r>
          </a:p>
          <a:p>
            <a:pPr algn="r" rtl="1"/>
            <a:endParaRPr lang="fa-IR" sz="3600" b="1" dirty="0" smtClean="0">
              <a:solidFill>
                <a:schemeClr val="tx1"/>
              </a:solidFill>
              <a:latin typeface="Adobe Arabic" pitchFamily="18" charset="-78"/>
              <a:cs typeface="Far.Badr" pitchFamily="2" charset="-78"/>
            </a:endParaRP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Adobe Arabic" pitchFamily="18" charset="-78"/>
                <a:cs typeface="Far.Badr" pitchFamily="2" charset="-78"/>
              </a:rPr>
              <a:t> اَلواحِدَةُ وَ الرُّبع</a:t>
            </a:r>
            <a:r>
              <a:rPr lang="fa-IR" sz="3600" b="1" dirty="0" smtClean="0">
                <a:solidFill>
                  <a:srgbClr val="0070C0"/>
                </a:solidFill>
                <a:latin typeface="Adobe Arabic" pitchFamily="18" charset="-78"/>
                <a:cs typeface="Far.Badr" pitchFamily="2" charset="-78"/>
              </a:rPr>
              <a:t>        </a:t>
            </a:r>
            <a:endParaRPr lang="en-US" sz="3600" b="1" dirty="0" smtClean="0">
              <a:solidFill>
                <a:srgbClr val="0070C0"/>
              </a:solidFill>
              <a:latin typeface="Adobe Arabic" pitchFamily="18" charset="-78"/>
              <a:cs typeface="Far.Badr" pitchFamily="2" charset="-78"/>
            </a:endParaRPr>
          </a:p>
        </p:txBody>
      </p:sp>
      <p:pic>
        <p:nvPicPr>
          <p:cNvPr id="5" name="Picture 4" descr="1p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971800"/>
            <a:ext cx="2895600" cy="2885948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19199"/>
          </a:xfrm>
        </p:spPr>
        <p:txBody>
          <a:bodyPr/>
          <a:lstStyle/>
          <a:p>
            <a:pPr rtl="1"/>
            <a:r>
              <a:rPr lang="fa-IR" b="1" dirty="0" smtClean="0">
                <a:latin typeface="Adobe Arabic" pitchFamily="18" charset="-78"/>
                <a:cs typeface="Far.Homa" pitchFamily="2" charset="-78"/>
              </a:rPr>
              <a:t>ساعت</a:t>
            </a:r>
            <a:endParaRPr lang="en-US" b="1" dirty="0">
              <a:latin typeface="Adobe Arabic" pitchFamily="18" charset="-78"/>
              <a:cs typeface="Far.Hom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610600" cy="4419600"/>
          </a:xfrm>
        </p:spPr>
        <p:txBody>
          <a:bodyPr>
            <a:normAutofit/>
          </a:bodyPr>
          <a:lstStyle/>
          <a:p>
            <a:pPr algn="r" rtl="1"/>
            <a:endParaRPr lang="fa-IR" sz="1600" b="1" dirty="0" smtClean="0">
              <a:solidFill>
                <a:srgbClr val="002060"/>
              </a:solidFill>
              <a:latin typeface="Adobe Arabic" pitchFamily="18" charset="-78"/>
              <a:cs typeface="Far.Badr" pitchFamily="2" charset="-78"/>
            </a:endParaRP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Adobe Arabic" pitchFamily="18" charset="-78"/>
                <a:cs typeface="Far.Badr" pitchFamily="2" charset="-78"/>
              </a:rPr>
              <a:t> مثال: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Adobe Arabic" pitchFamily="18" charset="-78"/>
                <a:cs typeface="Far.Badr" pitchFamily="2" charset="-78"/>
              </a:rPr>
              <a:t> کَمِ السّاعَةِ الان؟</a:t>
            </a:r>
          </a:p>
          <a:p>
            <a:pPr algn="r" rtl="1"/>
            <a:endParaRPr lang="fa-IR" sz="3600" b="1" dirty="0" smtClean="0">
              <a:solidFill>
                <a:schemeClr val="tx1"/>
              </a:solidFill>
              <a:latin typeface="Adobe Arabic" pitchFamily="18" charset="-78"/>
              <a:cs typeface="Far.Badr" pitchFamily="2" charset="-78"/>
            </a:endParaRP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Adobe Arabic" pitchFamily="18" charset="-78"/>
                <a:cs typeface="Far.Badr" pitchFamily="2" charset="-78"/>
              </a:rPr>
              <a:t> اَلخامِسَةُ وَ النِّصف</a:t>
            </a:r>
            <a:r>
              <a:rPr lang="fa-IR" sz="3600" b="1" dirty="0" smtClean="0">
                <a:solidFill>
                  <a:srgbClr val="0070C0"/>
                </a:solidFill>
                <a:latin typeface="Adobe Arabic" pitchFamily="18" charset="-78"/>
                <a:cs typeface="Far.Badr" pitchFamily="2" charset="-78"/>
              </a:rPr>
              <a:t>        </a:t>
            </a:r>
            <a:endParaRPr lang="en-US" sz="3600" b="1" dirty="0" smtClean="0">
              <a:solidFill>
                <a:srgbClr val="0070C0"/>
              </a:solidFill>
              <a:latin typeface="Adobe Arabic" pitchFamily="18" charset="-78"/>
              <a:cs typeface="Far.Badr" pitchFamily="2" charset="-78"/>
            </a:endParaRPr>
          </a:p>
        </p:txBody>
      </p:sp>
      <p:pic>
        <p:nvPicPr>
          <p:cNvPr id="5" name="Picture 4" descr="5p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514600"/>
            <a:ext cx="3421436" cy="3311853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19199"/>
          </a:xfrm>
        </p:spPr>
        <p:txBody>
          <a:bodyPr/>
          <a:lstStyle/>
          <a:p>
            <a:pPr rtl="1"/>
            <a:r>
              <a:rPr lang="fa-IR" b="1" dirty="0" smtClean="0">
                <a:latin typeface="Adobe Arabic" pitchFamily="18" charset="-78"/>
                <a:cs typeface="Far.Homa" pitchFamily="2" charset="-78"/>
              </a:rPr>
              <a:t>ساعت</a:t>
            </a:r>
            <a:endParaRPr lang="en-US" b="1" dirty="0">
              <a:latin typeface="Adobe Arabic" pitchFamily="18" charset="-78"/>
              <a:cs typeface="Far.Hom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610600" cy="4419600"/>
          </a:xfrm>
        </p:spPr>
        <p:txBody>
          <a:bodyPr>
            <a:normAutofit/>
          </a:bodyPr>
          <a:lstStyle/>
          <a:p>
            <a:pPr algn="r" rtl="1"/>
            <a:endParaRPr lang="fa-IR" sz="1600" b="1" dirty="0" smtClean="0">
              <a:solidFill>
                <a:srgbClr val="002060"/>
              </a:solidFill>
              <a:latin typeface="Adobe Arabic" pitchFamily="18" charset="-78"/>
              <a:cs typeface="Far.Badr" pitchFamily="2" charset="-78"/>
            </a:endParaRP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Adobe Arabic" pitchFamily="18" charset="-78"/>
                <a:cs typeface="Far.Badr" pitchFamily="2" charset="-78"/>
              </a:rPr>
              <a:t> مثال:</a:t>
            </a: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Adobe Arabic" pitchFamily="18" charset="-78"/>
                <a:cs typeface="Far.Badr" pitchFamily="2" charset="-78"/>
              </a:rPr>
              <a:t> کَمِ السّاعَةِ الان؟</a:t>
            </a:r>
          </a:p>
          <a:p>
            <a:pPr algn="r" rtl="1"/>
            <a:endParaRPr lang="fa-IR" sz="3600" b="1" dirty="0" smtClean="0">
              <a:solidFill>
                <a:schemeClr val="tx1"/>
              </a:solidFill>
              <a:latin typeface="Adobe Arabic" pitchFamily="18" charset="-78"/>
              <a:cs typeface="Far.Badr" pitchFamily="2" charset="-78"/>
            </a:endParaRPr>
          </a:p>
          <a:p>
            <a:pPr algn="r" rtl="1"/>
            <a:r>
              <a:rPr lang="fa-IR" sz="3600" b="1" dirty="0" smtClean="0">
                <a:solidFill>
                  <a:schemeClr val="tx1"/>
                </a:solidFill>
                <a:latin typeface="Adobe Arabic" pitchFamily="18" charset="-78"/>
                <a:cs typeface="Far.Badr" pitchFamily="2" charset="-78"/>
              </a:rPr>
              <a:t> اَلتّاِسعَةُ اِلّا رُبعاً</a:t>
            </a:r>
            <a:r>
              <a:rPr lang="fa-IR" sz="3600" b="1" dirty="0" smtClean="0">
                <a:solidFill>
                  <a:srgbClr val="0070C0"/>
                </a:solidFill>
                <a:latin typeface="Adobe Arabic" pitchFamily="18" charset="-78"/>
                <a:cs typeface="Far.Badr" pitchFamily="2" charset="-78"/>
              </a:rPr>
              <a:t>        </a:t>
            </a:r>
            <a:endParaRPr lang="en-US" sz="3600" b="1" dirty="0" smtClean="0">
              <a:solidFill>
                <a:srgbClr val="0070C0"/>
              </a:solidFill>
              <a:latin typeface="Adobe Arabic" pitchFamily="18" charset="-78"/>
              <a:cs typeface="Far.Badr" pitchFamily="2" charset="-78"/>
            </a:endParaRPr>
          </a:p>
        </p:txBody>
      </p:sp>
      <p:pic>
        <p:nvPicPr>
          <p:cNvPr id="5" name="Picture 4" descr="9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715000"/>
            <a:ext cx="3104762" cy="30000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122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عربی پایه نهم  قواعد ساعت</vt:lpstr>
      <vt:lpstr>ساعت</vt:lpstr>
      <vt:lpstr>ساعت</vt:lpstr>
      <vt:lpstr>ساعت</vt:lpstr>
      <vt:lpstr>ساعت</vt:lpstr>
      <vt:lpstr>ساعت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صرف 14 صیغه فعل ماضی با ترجمه فارسی</dc:title>
  <dc:creator>MRT</dc:creator>
  <cp:lastModifiedBy>MRT</cp:lastModifiedBy>
  <cp:revision>41</cp:revision>
  <cp:lastPrinted>2020-03-15T13:13:01Z</cp:lastPrinted>
  <dcterms:created xsi:type="dcterms:W3CDTF">2020-03-15T12:36:17Z</dcterms:created>
  <dcterms:modified xsi:type="dcterms:W3CDTF">2020-03-16T18:25:46Z</dcterms:modified>
</cp:coreProperties>
</file>